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66FF"/>
    <a:srgbClr val="33CC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1188"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361958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326629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352016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66391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2877251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112122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228445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286519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73767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426606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449B01-8F3F-4D10-B3B4-6C7DA39CDBC1}" type="datetimeFigureOut">
              <a:rPr lang="en-GB" smtClean="0"/>
              <a:t>31/01/2023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1B4099-82C3-4DD3-A4A6-9B7DF88BF09A}" type="slidenum">
              <a:rPr lang="en-GB" smtClean="0"/>
              <a:t>‹#›</a:t>
            </a:fld>
            <a:endParaRPr lang="en-GB" dirty="0"/>
          </a:p>
        </p:txBody>
      </p:sp>
    </p:spTree>
    <p:extLst>
      <p:ext uri="{BB962C8B-B14F-4D97-AF65-F5344CB8AC3E}">
        <p14:creationId xmlns:p14="http://schemas.microsoft.com/office/powerpoint/2010/main" val="3972555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49B01-8F3F-4D10-B3B4-6C7DA39CDBC1}" type="datetimeFigureOut">
              <a:rPr lang="en-GB" smtClean="0"/>
              <a:t>31/01/2023</a:t>
            </a:fld>
            <a:endParaRPr lang="en-GB"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B4099-82C3-4DD3-A4A6-9B7DF88BF09A}" type="slidenum">
              <a:rPr lang="en-GB" smtClean="0"/>
              <a:t>‹#›</a:t>
            </a:fld>
            <a:endParaRPr lang="en-GB" dirty="0"/>
          </a:p>
        </p:txBody>
      </p:sp>
    </p:spTree>
    <p:extLst>
      <p:ext uri="{BB962C8B-B14F-4D97-AF65-F5344CB8AC3E}">
        <p14:creationId xmlns:p14="http://schemas.microsoft.com/office/powerpoint/2010/main" val="29700344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28771137"/>
              </p:ext>
            </p:extLst>
          </p:nvPr>
        </p:nvGraphicFramePr>
        <p:xfrm>
          <a:off x="0" y="-8913"/>
          <a:ext cx="9906000" cy="7508348"/>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333773829"/>
                    </a:ext>
                  </a:extLst>
                </a:gridCol>
                <a:gridCol w="1981200">
                  <a:extLst>
                    <a:ext uri="{9D8B030D-6E8A-4147-A177-3AD203B41FA5}">
                      <a16:colId xmlns:a16="http://schemas.microsoft.com/office/drawing/2014/main" val="4122241457"/>
                    </a:ext>
                  </a:extLst>
                </a:gridCol>
                <a:gridCol w="914400">
                  <a:extLst>
                    <a:ext uri="{9D8B030D-6E8A-4147-A177-3AD203B41FA5}">
                      <a16:colId xmlns:a16="http://schemas.microsoft.com/office/drawing/2014/main" val="757511834"/>
                    </a:ext>
                  </a:extLst>
                </a:gridCol>
                <a:gridCol w="1066800">
                  <a:extLst>
                    <a:ext uri="{9D8B030D-6E8A-4147-A177-3AD203B41FA5}">
                      <a16:colId xmlns:a16="http://schemas.microsoft.com/office/drawing/2014/main" val="20003"/>
                    </a:ext>
                  </a:extLst>
                </a:gridCol>
                <a:gridCol w="1981200">
                  <a:extLst>
                    <a:ext uri="{9D8B030D-6E8A-4147-A177-3AD203B41FA5}">
                      <a16:colId xmlns:a16="http://schemas.microsoft.com/office/drawing/2014/main" val="2950079438"/>
                    </a:ext>
                  </a:extLst>
                </a:gridCol>
                <a:gridCol w="1981200">
                  <a:extLst>
                    <a:ext uri="{9D8B030D-6E8A-4147-A177-3AD203B41FA5}">
                      <a16:colId xmlns:a16="http://schemas.microsoft.com/office/drawing/2014/main" val="1212499141"/>
                    </a:ext>
                  </a:extLst>
                </a:gridCol>
              </a:tblGrid>
              <a:tr h="293298">
                <a:tc>
                  <a:txBody>
                    <a:bodyPr/>
                    <a:lstStyle/>
                    <a:p>
                      <a:pPr algn="ctr"/>
                      <a:r>
                        <a:rPr lang="en-GB" sz="1600" b="0" dirty="0" smtClean="0">
                          <a:solidFill>
                            <a:schemeClr val="tx1"/>
                          </a:solidFill>
                          <a:latin typeface="Century Gothic" panose="020B0502020202020204" pitchFamily="34" charset="0"/>
                        </a:rPr>
                        <a:t>MUSIC</a:t>
                      </a:r>
                      <a:endParaRPr lang="en-GB"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99FF"/>
                    </a:solidFill>
                  </a:tcPr>
                </a:tc>
                <a:tc gridSpan="4">
                  <a:txBody>
                    <a:bodyPr/>
                    <a:lstStyle/>
                    <a:p>
                      <a:pPr algn="ctr"/>
                      <a:r>
                        <a:rPr kumimoji="0" lang="en-GB" altLang="en-US" sz="16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How can you help your child?</a:t>
                      </a:r>
                      <a:endParaRPr lang="en-GB" sz="16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tc hMerge="1">
                  <a:txBody>
                    <a:bodyPr/>
                    <a:lstStyle/>
                    <a:p>
                      <a:pPr algn="ctr"/>
                      <a:endParaRPr lang="en-GB" b="0"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hMerge="1">
                  <a:txBody>
                    <a:bodyPr/>
                    <a:lstStyle/>
                    <a:p>
                      <a:endParaRPr lang="en-GB"/>
                    </a:p>
                  </a:txBody>
                  <a:tcPr/>
                </a:tc>
                <a:tc hMerge="1">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algn="ctr"/>
                      <a:r>
                        <a:rPr lang="en-GB" sz="1600" b="0" dirty="0" smtClean="0">
                          <a:solidFill>
                            <a:schemeClr val="tx1"/>
                          </a:solidFill>
                          <a:latin typeface="Century Gothic" panose="020B0502020202020204" pitchFamily="34" charset="0"/>
                        </a:rPr>
                        <a:t>PE</a:t>
                      </a:r>
                      <a:endParaRPr lang="en-GB" sz="16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33CC"/>
                    </a:solidFill>
                  </a:tcPr>
                </a:tc>
                <a:extLst>
                  <a:ext uri="{0D108BD9-81ED-4DB2-BD59-A6C34878D82A}">
                    <a16:rowId xmlns:a16="http://schemas.microsoft.com/office/drawing/2014/main" val="1736768456"/>
                  </a:ext>
                </a:extLst>
              </a:tr>
              <a:tr h="919661">
                <a:tc rowSpan="2">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playing a steady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melody/accompaniment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on a tuned instrument</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singing in small groups/pairs or individually using a range of pitch, dynamics and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tempo</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ukulele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99FF"/>
                    </a:solidFill>
                  </a:tcPr>
                </a:tc>
                <a:tc rowSpan="5" gridSpan="4">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support your child to practise the school values of TERRIFIC by working with them to think about what they do and say, both at school and at home and that it is ok to make mistakes so long as we learn from them</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help them improve their reading, writing and maths skills and support them to complete their homework tasks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encourage your child to be resilient</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greet your child each day with a smile and talk to them about what they have learnt and what they are proud of</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Each week children will be expected to complete the maths and English tasks set for them in their </a:t>
                      </a: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books:</a:t>
                      </a:r>
                      <a:endPar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set every </a:t>
                      </a:r>
                      <a:r>
                        <a:rPr kumimoji="0" lang="en-GB" altLang="en-US" sz="12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Friday</a:t>
                      </a: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and due in the following </a:t>
                      </a:r>
                      <a:r>
                        <a:rPr kumimoji="0" lang="en-GB" altLang="en-US" sz="12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Thursday</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practise their spellings and times tables </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12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reading at home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tc rowSpan="5"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rowSpan="5" hMerge="1">
                  <a:txBody>
                    <a:bodyPr/>
                    <a:lstStyle/>
                    <a:p>
                      <a:endParaRPr lang="en-GB"/>
                    </a:p>
                  </a:txBody>
                  <a:tcPr/>
                </a:tc>
                <a:tc rowSpan="5" hMerge="1">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sz="950" b="0" i="0" u="none" strike="noStrike" kern="1200" cap="none" spc="0" normalizeH="0" baseline="0" dirty="0" smtClean="0">
                          <a:ln>
                            <a:noFill/>
                          </a:ln>
                          <a:solidFill>
                            <a:srgbClr val="000000"/>
                          </a:solidFill>
                          <a:effectLst/>
                          <a:uLnTx/>
                          <a:uFillTx/>
                          <a:latin typeface="Century Gothic" panose="020B0502020202020204" pitchFamily="34" charset="0"/>
                          <a:ea typeface="+mn-ea"/>
                          <a:cs typeface="+mn-cs"/>
                        </a:rPr>
                        <a:t>dance, learning how to improvise movements to music creating sequences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sz="950" b="0" i="0" u="none" strike="noStrike" kern="1200" cap="none" spc="0" normalizeH="0" baseline="0" dirty="0" smtClean="0">
                          <a:ln>
                            <a:noFill/>
                          </a:ln>
                          <a:solidFill>
                            <a:srgbClr val="000000"/>
                          </a:solidFill>
                          <a:effectLst/>
                          <a:uLnTx/>
                          <a:uFillTx/>
                          <a:latin typeface="Century Gothic" panose="020B0502020202020204" pitchFamily="34" charset="0"/>
                          <a:ea typeface="+mn-ea"/>
                          <a:cs typeface="+mn-cs"/>
                        </a:rPr>
                        <a:t>net and wall games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endParaRPr kumimoji="0" lang="en-GB" sz="950" b="0" i="0" u="none" strike="noStrike" kern="1200" cap="none" spc="0" normalizeH="0" baseline="0" dirty="0" smtClean="0">
                        <a:ln>
                          <a:noFill/>
                        </a:ln>
                        <a:solidFill>
                          <a:srgbClr val="000000"/>
                        </a:solidFill>
                        <a:effectLst/>
                        <a:uLnTx/>
                        <a:uFillTx/>
                        <a:latin typeface="Century Gothic" panose="020B050202020202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endParaRPr kumimoji="0" lang="en-GB" sz="950" b="0" i="0" u="none" strike="noStrike" kern="1200" cap="none" spc="0" normalizeH="0" baseline="0" dirty="0" smtClean="0">
                        <a:ln>
                          <a:noFill/>
                        </a:ln>
                        <a:solidFill>
                          <a:srgbClr val="000000"/>
                        </a:solidFill>
                        <a:effectLst/>
                        <a:uLnTx/>
                        <a:uFillTx/>
                        <a:latin typeface="Century Gothic" panose="020B050202020202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endPar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33CC"/>
                    </a:solidFill>
                  </a:tcPr>
                </a:tc>
                <a:extLst>
                  <a:ext uri="{0D108BD9-81ED-4DB2-BD59-A6C34878D82A}">
                    <a16:rowId xmlns:a16="http://schemas.microsoft.com/office/drawing/2014/main" val="3978879480"/>
                  </a:ext>
                </a:extLst>
              </a:tr>
              <a:tr h="185239">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2">
                  <a:txBody>
                    <a:bodyPr/>
                    <a:lstStyle/>
                    <a:p>
                      <a:pPr algn="ctr"/>
                      <a:r>
                        <a:rPr lang="en-GB" sz="1600" dirty="0" smtClean="0">
                          <a:latin typeface="Century Gothic" panose="020B0502020202020204" pitchFamily="34" charset="0"/>
                        </a:rPr>
                        <a:t>RE</a:t>
                      </a:r>
                      <a:endParaRPr lang="en-GB" sz="16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FF"/>
                    </a:solidFill>
                  </a:tcPr>
                </a:tc>
                <a:extLst>
                  <a:ext uri="{0D108BD9-81ED-4DB2-BD59-A6C34878D82A}">
                    <a16:rowId xmlns:a16="http://schemas.microsoft.com/office/drawing/2014/main" val="1485528684"/>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smtClean="0">
                          <a:solidFill>
                            <a:schemeClr val="tx1"/>
                          </a:solidFill>
                          <a:latin typeface="Century Gothic" panose="020B0502020202020204" pitchFamily="34" charset="0"/>
                        </a:rPr>
                        <a:t>LANGUAGES</a:t>
                      </a:r>
                      <a:endParaRPr lang="en-GB" sz="16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pPr algn="ctr"/>
                      <a:endParaRPr lang="en-GB" sz="16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FF"/>
                    </a:solidFill>
                  </a:tcPr>
                </a:tc>
                <a:extLst>
                  <a:ext uri="{0D108BD9-81ED-4DB2-BD59-A6C34878D82A}">
                    <a16:rowId xmlns:a16="http://schemas.microsoft.com/office/drawing/2014/main" val="3047566399"/>
                  </a:ext>
                </a:extLst>
              </a:tr>
              <a:tr h="109183">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2">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How do people express commitment to a religion/worldview in different ways?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What is philosophy? How do people make moral decisions? </a:t>
                      </a:r>
                      <a:endPar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FF"/>
                    </a:solidFill>
                  </a:tcPr>
                </a:tc>
                <a:extLst>
                  <a:ext uri="{0D108BD9-81ED-4DB2-BD59-A6C34878D82A}">
                    <a16:rowId xmlns:a16="http://schemas.microsoft.com/office/drawing/2014/main" val="3904054644"/>
                  </a:ext>
                </a:extLst>
              </a:tr>
              <a:tr h="834908">
                <a:tc>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developing confidence in spoken skills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saying family members</a:t>
                      </a:r>
                      <a:endPar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saying food names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endPar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FF"/>
                    </a:solidFill>
                  </a:tcPr>
                </a:tc>
                <a:extLst>
                  <a:ext uri="{0D108BD9-81ED-4DB2-BD59-A6C34878D82A}">
                    <a16:rowId xmlns:a16="http://schemas.microsoft.com/office/drawing/2014/main" val="2231671885"/>
                  </a:ext>
                </a:extLst>
              </a:tr>
              <a:tr h="340148">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MATHS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HISTORY: </a:t>
                      </a: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The Romans</a:t>
                      </a:r>
                      <a:endPar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dirty="0"/>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GEOGRAPHY: </a:t>
                      </a: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North America</a:t>
                      </a:r>
                      <a:endPar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dirty="0"/>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GB" altLang="en-US" sz="16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READING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749950463"/>
                  </a:ext>
                </a:extLst>
              </a:tr>
              <a:tr h="1615972">
                <a:tc rowSpan="2">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calculating multiplication and division and exploring how these are the inverse (opposite) of each other</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applying maths to the real world or money, length including perimeter and  fractions</a:t>
                      </a:r>
                      <a:endParaRPr kumimoji="0" lang="en-US" altLang="en-US" sz="95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How Rome was created?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How did the Roman empire develop? What did the Romans bring to Britain?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What are the 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largest countries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in North America?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What is the best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tourist attraction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in North America?</a:t>
                      </a:r>
                      <a:endPar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95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Reading and being able to               understand what you read are the key to your future!</a:t>
                      </a:r>
                      <a:endParaRPr kumimoji="0" lang="en-US" alt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daily reading will continue individually</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paired reading</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key comprehension skills at least 3 times a week to help us to understand the texts we read, the plots, the characters and the vocabulary</a:t>
                      </a:r>
                      <a:endParaRPr kumimoji="0" lang="en-US" altLang="en-US" sz="95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endParaRPr kumimoji="0" lang="en-US" altLang="en-US" sz="95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4255097310"/>
                  </a:ext>
                </a:extLst>
              </a:tr>
              <a:tr h="310327">
                <a:tc vMerge="1">
                  <a:txBody>
                    <a:bodyPr/>
                    <a:lstStyle/>
                    <a:p>
                      <a:pPr algn="ctr"/>
                      <a:endParaRPr lang="en-GB"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gridSpan="4">
                  <a:txBody>
                    <a:bodyPr/>
                    <a:lstStyle/>
                    <a:p>
                      <a:pPr algn="ctr"/>
                      <a:r>
                        <a:rPr lang="en-GB" sz="2000" b="1" dirty="0" smtClean="0">
                          <a:latin typeface="Century Gothic" panose="020B0502020202020204" pitchFamily="34" charset="0"/>
                        </a:rPr>
                        <a:t>YEAR 3 SPRING CURRICULUM MAP</a:t>
                      </a:r>
                      <a:endParaRPr lang="en-GB" sz="2000"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algn="ctr"/>
                      <a:endParaRPr lang="en-GB"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hMerge="1">
                  <a:txBody>
                    <a:bodyPr/>
                    <a:lstStyle/>
                    <a:p>
                      <a:endParaRPr lang="en-GB"/>
                    </a:p>
                  </a:txBody>
                  <a:tcPr/>
                </a:tc>
                <a:tc hMerge="1">
                  <a:txBody>
                    <a:bodyPr/>
                    <a:lstStyle/>
                    <a:p>
                      <a:pPr algn="ctr"/>
                      <a:endParaRPr lang="en-GB"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vMerge="1">
                  <a:txBody>
                    <a:bodyPr/>
                    <a:lstStyle/>
                    <a:p>
                      <a:pPr algn="ctr"/>
                      <a:endParaRPr lang="en-GB"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57123192"/>
                  </a:ext>
                </a:extLst>
              </a:tr>
              <a:tr h="340148">
                <a:tc>
                  <a:txBody>
                    <a:bodyPr/>
                    <a:lstStyle/>
                    <a:p>
                      <a:pPr algn="ctr"/>
                      <a:r>
                        <a:rPr lang="en-GB" sz="1600" dirty="0" smtClean="0">
                          <a:latin typeface="Century Gothic" panose="020B0502020202020204" pitchFamily="34" charset="0"/>
                        </a:rPr>
                        <a:t>SCIENCE</a:t>
                      </a:r>
                      <a:endParaRPr lang="en-GB" sz="16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GB" sz="1600" dirty="0" smtClean="0">
                          <a:latin typeface="Century Gothic" panose="020B0502020202020204" pitchFamily="34" charset="0"/>
                        </a:rPr>
                        <a:t>ART/DESIGN</a:t>
                      </a:r>
                      <a:endParaRPr lang="en-GB" sz="16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FF"/>
                    </a:solidFill>
                  </a:tcPr>
                </a:tc>
                <a:tc gridSpan="2">
                  <a:txBody>
                    <a:bodyPr/>
                    <a:lstStyle/>
                    <a:p>
                      <a:pPr algn="ctr"/>
                      <a:r>
                        <a:rPr lang="en-GB" sz="1600" b="0" dirty="0" smtClean="0">
                          <a:solidFill>
                            <a:schemeClr val="tx1"/>
                          </a:solidFill>
                          <a:latin typeface="Century Gothic" panose="020B0502020202020204" pitchFamily="34" charset="0"/>
                        </a:rPr>
                        <a:t>COMPUTING</a:t>
                      </a:r>
                      <a:endParaRPr lang="en-GB"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hMerge="1">
                  <a:txBody>
                    <a:bodyPr/>
                    <a:lstStyle/>
                    <a:p>
                      <a:endParaRPr lang="en-GB"/>
                    </a:p>
                  </a:txBody>
                  <a:tcPr/>
                </a:tc>
                <a:tc>
                  <a:txBody>
                    <a:bodyPr/>
                    <a:lstStyle/>
                    <a:p>
                      <a:pPr algn="ctr"/>
                      <a:r>
                        <a:rPr lang="en-GB" sz="1600" dirty="0" smtClean="0">
                          <a:latin typeface="Century Gothic" panose="020B0502020202020204" pitchFamily="34" charset="0"/>
                        </a:rPr>
                        <a:t>RELATIONSHIPS</a:t>
                      </a:r>
                      <a:endParaRPr lang="en-GB" sz="16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GB" sz="1600" dirty="0" smtClean="0">
                          <a:latin typeface="Century Gothic" panose="020B0502020202020204" pitchFamily="34" charset="0"/>
                        </a:rPr>
                        <a:t>WRITING</a:t>
                      </a:r>
                      <a:endParaRPr lang="en-GB" sz="16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3740148398"/>
                  </a:ext>
                </a:extLst>
              </a:tr>
              <a:tr h="1786435">
                <a:tc>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learning about skeletons and muscles, where we will create our own labelled models of a skeleton</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exploring how both ourselves and animals get the nutrients needed to survive from what we eat</a:t>
                      </a:r>
                      <a:endParaRPr kumimoji="0" lang="en-US" altLang="en-US" sz="95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exploring symmetrical patterns to make Roman shields and mosaics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tasting and/or making different types of bread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FF"/>
                    </a:solidFill>
                  </a:tcPr>
                </a:tc>
                <a:tc gridSpan="2">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writing and sending emails </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touch typing</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keeping safe online and when using devices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coding</a:t>
                      </a:r>
                      <a:endParaRPr kumimoji="0" lang="en-US" altLang="en-US" sz="95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hMerge="1">
                  <a:txBody>
                    <a:bodyPr/>
                    <a:lstStyle/>
                    <a:p>
                      <a:endParaRPr lang="en-GB"/>
                    </a:p>
                  </a:txBody>
                  <a:tcPr/>
                </a:tc>
                <a:tc>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different types of committed relationships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dirty="0" smtClean="0">
                          <a:ln>
                            <a:noFill/>
                          </a:ln>
                          <a:solidFill>
                            <a:srgbClr val="000000"/>
                          </a:solidFill>
                          <a:effectLst/>
                          <a:uLnTx/>
                          <a:uFillTx/>
                          <a:latin typeface="Century Gothic" panose="020B0502020202020204" pitchFamily="34" charset="0"/>
                          <a:ea typeface="+mn-ea"/>
                          <a:cs typeface="+mn-cs"/>
                        </a:rPr>
                        <a:t>healthy bodies and healthy minds</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dirty="0" smtClean="0">
                          <a:ln>
                            <a:noFill/>
                          </a:ln>
                          <a:solidFill>
                            <a:srgbClr val="000000"/>
                          </a:solidFill>
                          <a:effectLst/>
                          <a:uLnTx/>
                          <a:uFillTx/>
                          <a:latin typeface="Century Gothic" panose="020B0502020202020204" pitchFamily="34" charset="0"/>
                          <a:ea typeface="+mn-ea"/>
                          <a:cs typeface="+mn-cs"/>
                        </a:rPr>
                        <a:t>sleep, food and hygiene</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endParaRPr lang="en-GB" sz="9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developing our writing stamina</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presentation and layout depending on the style of writing </a:t>
                      </a:r>
                    </a:p>
                    <a:p>
                      <a:pPr marL="171450" marR="0" lvl="0" indent="-171450" algn="l" defTabSz="914400" rtl="0" eaLnBrk="0" fontAlgn="base" latinLnBrk="0" hangingPunct="0">
                        <a:lnSpc>
                          <a:spcPct val="100000"/>
                        </a:lnSpc>
                        <a:spcBef>
                          <a:spcPct val="0"/>
                        </a:spcBef>
                        <a:spcAft>
                          <a:spcPct val="0"/>
                        </a:spcAft>
                        <a:buClrTx/>
                        <a:buSzTx/>
                        <a:buFontTx/>
                        <a:buBlip>
                          <a:blip r:embed="rId2"/>
                        </a:buBlip>
                        <a:tabLst/>
                        <a:defRPr/>
                      </a:pPr>
                      <a:r>
                        <a:rPr kumimoji="0" lang="en-GB" altLang="en-US" sz="95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topic work, including factual texts about the Romans; and explanations about how muscles and skeleton support and protect us and allow us to move</a:t>
                      </a:r>
                      <a:endParaRPr kumimoji="0" lang="en-US" altLang="en-US" sz="95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66149072"/>
                  </a:ext>
                </a:extLst>
              </a:tr>
            </a:tbl>
          </a:graphicData>
        </a:graphic>
      </p:graphicFrame>
      <p:pic>
        <p:nvPicPr>
          <p:cNvPr id="4" name="Picture 3"/>
          <p:cNvPicPr>
            <a:picLocks noChangeAspect="1"/>
          </p:cNvPicPr>
          <p:nvPr/>
        </p:nvPicPr>
        <p:blipFill>
          <a:blip r:embed="rId3"/>
          <a:stretch>
            <a:fillRect/>
          </a:stretch>
        </p:blipFill>
        <p:spPr>
          <a:xfrm>
            <a:off x="2121140" y="4384874"/>
            <a:ext cx="1313722" cy="495338"/>
          </a:xfrm>
          <a:prstGeom prst="rect">
            <a:avLst/>
          </a:prstGeom>
        </p:spPr>
      </p:pic>
      <p:pic>
        <p:nvPicPr>
          <p:cNvPr id="6" name="Picture 2" descr="Image result for north america"/>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09114" y="3746624"/>
            <a:ext cx="933624" cy="933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1863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474</Words>
  <Application>Microsoft Office PowerPoint</Application>
  <PresentationFormat>A4 Paper (210x297 mm)</PresentationFormat>
  <Paragraphs>66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Upshire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Blackburn</dc:creator>
  <cp:lastModifiedBy>Lynne Mcpheat</cp:lastModifiedBy>
  <cp:revision>46</cp:revision>
  <dcterms:created xsi:type="dcterms:W3CDTF">2022-01-07T13:28:07Z</dcterms:created>
  <dcterms:modified xsi:type="dcterms:W3CDTF">2023-01-31T12:21:28Z</dcterms:modified>
</cp:coreProperties>
</file>